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2"/>
  </p:sldMasterIdLst>
  <p:notesMasterIdLst>
    <p:notesMasterId r:id="rId60"/>
  </p:notesMasterIdLst>
  <p:sldIdLst>
    <p:sldId id="324" r:id="rId3"/>
    <p:sldId id="296" r:id="rId4"/>
    <p:sldId id="384" r:id="rId5"/>
    <p:sldId id="340" r:id="rId6"/>
    <p:sldId id="341" r:id="rId7"/>
    <p:sldId id="297" r:id="rId8"/>
    <p:sldId id="326" r:id="rId9"/>
    <p:sldId id="298" r:id="rId10"/>
    <p:sldId id="299" r:id="rId11"/>
    <p:sldId id="390" r:id="rId12"/>
    <p:sldId id="347" r:id="rId13"/>
    <p:sldId id="300" r:id="rId14"/>
    <p:sldId id="303" r:id="rId15"/>
    <p:sldId id="305" r:id="rId16"/>
    <p:sldId id="354" r:id="rId17"/>
    <p:sldId id="304" r:id="rId18"/>
    <p:sldId id="351" r:id="rId19"/>
    <p:sldId id="342" r:id="rId20"/>
    <p:sldId id="308" r:id="rId21"/>
    <p:sldId id="309" r:id="rId22"/>
    <p:sldId id="310" r:id="rId23"/>
    <p:sldId id="352" r:id="rId24"/>
    <p:sldId id="348" r:id="rId25"/>
    <p:sldId id="387" r:id="rId26"/>
    <p:sldId id="356" r:id="rId27"/>
    <p:sldId id="355" r:id="rId28"/>
    <p:sldId id="349" r:id="rId29"/>
    <p:sldId id="357" r:id="rId30"/>
    <p:sldId id="346" r:id="rId31"/>
    <p:sldId id="311" r:id="rId32"/>
    <p:sldId id="312" r:id="rId33"/>
    <p:sldId id="358" r:id="rId34"/>
    <p:sldId id="359" r:id="rId35"/>
    <p:sldId id="360" r:id="rId36"/>
    <p:sldId id="362" r:id="rId37"/>
    <p:sldId id="364" r:id="rId38"/>
    <p:sldId id="386" r:id="rId39"/>
    <p:sldId id="389" r:id="rId40"/>
    <p:sldId id="388" r:id="rId41"/>
    <p:sldId id="367" r:id="rId42"/>
    <p:sldId id="365" r:id="rId43"/>
    <p:sldId id="366" r:id="rId44"/>
    <p:sldId id="368" r:id="rId45"/>
    <p:sldId id="369" r:id="rId46"/>
    <p:sldId id="371" r:id="rId47"/>
    <p:sldId id="370" r:id="rId48"/>
    <p:sldId id="372" r:id="rId49"/>
    <p:sldId id="374" r:id="rId50"/>
    <p:sldId id="376" r:id="rId51"/>
    <p:sldId id="375" r:id="rId52"/>
    <p:sldId id="377" r:id="rId53"/>
    <p:sldId id="378" r:id="rId54"/>
    <p:sldId id="381" r:id="rId55"/>
    <p:sldId id="379" r:id="rId56"/>
    <p:sldId id="382" r:id="rId57"/>
    <p:sldId id="383" r:id="rId58"/>
    <p:sldId id="380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37" autoAdjust="0"/>
    <p:restoredTop sz="91019" autoAdjust="0"/>
  </p:normalViewPr>
  <p:slideViewPr>
    <p:cSldViewPr>
      <p:cViewPr varScale="1">
        <p:scale>
          <a:sx n="114" d="100"/>
          <a:sy n="114" d="100"/>
        </p:scale>
        <p:origin x="-9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72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07E43-E950-AA48-A8FA-518BDBE1E491}" type="datetimeFigureOut">
              <a:rPr lang="en-US" smtClean="0"/>
              <a:t>2/16/19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50EEE-AF62-404E-8896-DF3E041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786C6-667A-4454-AD5F-33E54D830C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16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786C6-667A-4454-AD5F-33E54D830C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1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2000-212F-45CA-B7F5-93E4AFAEC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6D9E-B483-4963-BDBB-59F57619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156E-6B0E-438B-BB10-3A8714E42D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8F26-9BE0-481E-A2AB-C21B86DA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1DB5A-ABC6-4891-A648-5160C3838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57FE-43D1-478E-8D08-BFD45093E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00E1-FCCB-4BC0-A08A-380E4001E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3047-62F8-4409-9A02-153F4B9FF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A6E-F5C7-4C1E-859F-A8DE2EE3E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1D48-8C5E-4D22-B448-896488823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4506-B60C-442E-BB7F-22C0E71DD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C0982000-212F-45CA-B7F5-93E4AFAEC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477962"/>
          </a:xfrm>
        </p:spPr>
        <p:txBody>
          <a:bodyPr/>
          <a:lstStyle/>
          <a:p>
            <a:pPr algn="ctr"/>
            <a:r>
              <a:rPr lang="en-US" sz="9600" b="1" dirty="0" smtClean="0">
                <a:solidFill>
                  <a:schemeClr val="accent1"/>
                </a:solidFill>
              </a:rPr>
              <a:t>FDR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7400"/>
            <a:ext cx="3632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4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7827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ROOSEVELT NEEDED TO ARBITRATE DIFFERENCES OF OPINION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2590800"/>
            <a:ext cx="6248399" cy="40687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 smtClean="0"/>
              <a:t>INVADE ITALY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/>
              <a:t>OPPOSED INVASION BALKANS</a:t>
            </a:r>
            <a:r>
              <a:rPr lang="mr-IN" sz="3200" b="1" dirty="0" smtClean="0"/>
              <a:t>…</a:t>
            </a:r>
            <a:r>
              <a:rPr lang="en-US" sz="3200" b="1" dirty="0" smtClean="0"/>
              <a:t> “SOFT BELLY OF EUROPE”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/>
              <a:t>ARBITRATED INTERSERVICE RIVALRY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3657600"/>
            <a:ext cx="1974587" cy="27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9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086600" cy="1600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CHURCHILL PRAISE FDR 1942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7086600" cy="3352800"/>
          </a:xfrm>
        </p:spPr>
        <p:txBody>
          <a:bodyPr/>
          <a:lstStyle/>
          <a:p>
            <a:r>
              <a:rPr lang="en-US" dirty="0" smtClean="0"/>
              <a:t>“IF ANYTHING HAPPENED TO THE MAN, I COULD NOT STAND IT.” </a:t>
            </a:r>
          </a:p>
          <a:p>
            <a:r>
              <a:rPr lang="en-US" b="1" dirty="0" smtClean="0"/>
              <a:t>HE IS THE TRUEST FRIEND</a:t>
            </a:r>
          </a:p>
          <a:p>
            <a:r>
              <a:rPr lang="en-US" b="1" dirty="0" smtClean="0"/>
              <a:t>HE HAS THE FURTHEST VISION</a:t>
            </a:r>
          </a:p>
          <a:p>
            <a:r>
              <a:rPr lang="en-US" b="1" dirty="0" smtClean="0"/>
              <a:t>HE IS THE GREATEST MAN THAT I HAVE EVER KNOWN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281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HARRY HOPKINS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(1890-1946)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782517"/>
            <a:ext cx="8839200" cy="460216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1933: SUPERVISED FEDERAL EMERGENCY RELIEF ADMINISTRATION, CIVIL WORKS ADMINISTRATION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STOMACH CANCER LATE 1930S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MAY 10, 1940 INVITED TO STAY OVERNIGHT IN WHITE HOUSE. LIVED OVER 3 YEARS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FDR’S CLOSEST ADVISOR</a:t>
            </a:r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fdr-harry-hopkin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4724400"/>
            <a:ext cx="2344304" cy="17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4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GEORGE MARSHALL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(1880-1959)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2209800"/>
            <a:ext cx="8204200" cy="42672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AMERICA’S GREATEST 20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CENTURY BUREAUCRAT</a:t>
            </a:r>
          </a:p>
          <a:p>
            <a:r>
              <a:rPr lang="en-US" sz="2800" b="1" dirty="0" smtClean="0"/>
              <a:t>CHIEF OF STAFF U.S. ARMY</a:t>
            </a:r>
          </a:p>
          <a:p>
            <a:pPr lvl="1"/>
            <a:r>
              <a:rPr lang="en-US" sz="2400" b="1" dirty="0" smtClean="0"/>
              <a:t>CHIEF MILITARY ADVISOR TO FDR</a:t>
            </a:r>
          </a:p>
          <a:p>
            <a:pPr lvl="1"/>
            <a:r>
              <a:rPr lang="en-US" sz="2400" b="1" dirty="0" smtClean="0"/>
              <a:t>OVERSAW ARMY BUILD UP FROM 200,000 TO 10 MILLION</a:t>
            </a:r>
          </a:p>
          <a:p>
            <a:pPr lvl="1"/>
            <a:r>
              <a:rPr lang="en-US" sz="2400" b="1" dirty="0" smtClean="0"/>
              <a:t>UNDERSTOOD IMPORTANTCE OF G.I.</a:t>
            </a:r>
          </a:p>
          <a:p>
            <a:pPr lvl="1"/>
            <a:r>
              <a:rPr lang="en-US" sz="2400" b="1" dirty="0" smtClean="0"/>
              <a:t>WELL FED, WELL PAID, CLOTHED, </a:t>
            </a:r>
          </a:p>
          <a:p>
            <a:pPr marL="301943" lvl="1" indent="0">
              <a:buNone/>
            </a:pPr>
            <a:r>
              <a:rPr lang="en-US" sz="2400" b="1" dirty="0" smtClean="0"/>
              <a:t>        TRAINED.</a:t>
            </a:r>
          </a:p>
          <a:p>
            <a:pPr marL="301943" lvl="1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61S2GjiKJHL._SX258_BO1,204,203,200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4572000"/>
            <a:ext cx="1905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0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GEORGE MARSHALL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(1880-1959)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1981200"/>
            <a:ext cx="8204200" cy="47244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SECRETARY OF STATE</a:t>
            </a:r>
          </a:p>
          <a:p>
            <a:pPr lvl="1"/>
            <a:r>
              <a:rPr lang="en-US" sz="2400" b="1" dirty="0" smtClean="0"/>
              <a:t>MARSHALL PLAN</a:t>
            </a:r>
          </a:p>
          <a:p>
            <a:pPr lvl="1"/>
            <a:r>
              <a:rPr lang="en-US" sz="2400" b="1" dirty="0" smtClean="0"/>
              <a:t>RECEIVED NOBEL PEACE PRIZE</a:t>
            </a:r>
          </a:p>
          <a:p>
            <a:r>
              <a:rPr lang="en-US" sz="2800" b="1" dirty="0" smtClean="0"/>
              <a:t>SECRETARY OF DEFENSE</a:t>
            </a:r>
          </a:p>
          <a:p>
            <a:r>
              <a:rPr lang="en-US" sz="2800" b="1" dirty="0" smtClean="0"/>
              <a:t>Sen. JOE McCarthy SAID: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"A CONSPIRACY ON A SCALE SO IMMENSE AS TO DWARF ANY PREVIOUS SUCH VENTURE IN THE HISTORY OF MAN.”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George-Marsha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1447800"/>
            <a:ext cx="2210070" cy="29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1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WHY FDR NEEDED GEORGE MARSHALL NEAR HIM!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209800"/>
            <a:ext cx="8839200" cy="4343400"/>
          </a:xfrm>
        </p:spPr>
        <p:txBody>
          <a:bodyPr>
            <a:noAutofit/>
          </a:bodyPr>
          <a:lstStyle/>
          <a:p>
            <a:pPr marL="644843" lvl="1" indent="-342900">
              <a:buFont typeface="Arial"/>
              <a:buChar char="•"/>
            </a:pPr>
            <a:r>
              <a:rPr lang="en-US" sz="2400" b="1" dirty="0" smtClean="0"/>
              <a:t>1</a:t>
            </a:r>
            <a:r>
              <a:rPr lang="en-US" sz="3200" b="1" dirty="0" smtClean="0"/>
              <a:t>. MARSHALL VERY EFFECTIVE WITH  CONGRESS</a:t>
            </a:r>
            <a:r>
              <a:rPr lang="en-US" sz="3200" dirty="0" smtClean="0"/>
              <a:t>	</a:t>
            </a:r>
          </a:p>
          <a:p>
            <a:pPr marL="759143" lvl="1" indent="-457200">
              <a:buFont typeface="Arial"/>
              <a:buChar char="•"/>
            </a:pPr>
            <a:r>
              <a:rPr lang="en-US" sz="3200" b="1" dirty="0" smtClean="0"/>
              <a:t>2. WORKED HARD TO OVERCOME INTERSERVICE RIVALRY</a:t>
            </a:r>
          </a:p>
          <a:p>
            <a:pPr marL="759143" lvl="1" indent="-457200">
              <a:buFont typeface="Arial"/>
              <a:buChar char="•"/>
            </a:pPr>
            <a:r>
              <a:rPr lang="en-US" sz="3200" b="1" dirty="0" smtClean="0"/>
              <a:t>3. DEVELOPED CLOSE RELATIONSHIP WITH SIR JOHN DILL, CHIEF BRITISH MILITARY REPRESENTATIVE TO WASHINGTON.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9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FRICTION—WHY FDR NEEDED GEORGE MARSHALL NEAR HIM!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819400"/>
            <a:ext cx="8246533" cy="3733800"/>
          </a:xfrm>
        </p:spPr>
        <p:txBody>
          <a:bodyPr>
            <a:normAutofit/>
          </a:bodyPr>
          <a:lstStyle/>
          <a:p>
            <a:pPr marL="301943" lvl="1" indent="0">
              <a:buNone/>
            </a:pPr>
            <a:r>
              <a:rPr lang="en-US" sz="2800" b="1" dirty="0" smtClean="0"/>
              <a:t>4.  SUPPORTED AIR FORCE</a:t>
            </a:r>
          </a:p>
          <a:p>
            <a:pPr marL="301943" lvl="1" indent="0">
              <a:buNone/>
            </a:pPr>
            <a:r>
              <a:rPr lang="en-US" sz="2800" b="1" dirty="0">
                <a:solidFill>
                  <a:srgbClr val="0D8BE6"/>
                </a:solidFill>
              </a:rPr>
              <a:t>While I don't go so far as to claim that air power alone will win the war, I do claim the war will not be won without it</a:t>
            </a:r>
            <a:r>
              <a:rPr lang="en-US" sz="2800" b="1" dirty="0" smtClean="0">
                <a:solidFill>
                  <a:srgbClr val="0D8BE6"/>
                </a:solidFill>
              </a:rPr>
              <a:t>.”</a:t>
            </a:r>
          </a:p>
          <a:p>
            <a:pPr marL="301943" lvl="1" indent="0">
              <a:buNone/>
            </a:pPr>
            <a:r>
              <a:rPr lang="en-US" sz="2800" b="1" dirty="0"/>
              <a:t>	</a:t>
            </a:r>
            <a:r>
              <a:rPr lang="en-US" sz="2600" b="1" dirty="0" smtClean="0"/>
              <a:t>	ROBERT LOVETT—ASST SECRETARY OF WAR</a:t>
            </a:r>
            <a:endParaRPr lang="en-US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1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HENRY STIMSON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(1867-1950)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2362200"/>
            <a:ext cx="82042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SERVED IN EVERY ADMINISTRATION FROM TED ROOSEVELT TO HARRY TRUMAN</a:t>
            </a:r>
          </a:p>
          <a:p>
            <a:r>
              <a:rPr lang="en-US" sz="2800" b="1" dirty="0" smtClean="0"/>
              <a:t>SECRETARY OF STATE (1929-1933)</a:t>
            </a:r>
          </a:p>
          <a:p>
            <a:r>
              <a:rPr lang="en-US" sz="2800" b="1" dirty="0" smtClean="0"/>
              <a:t>JUNE 1940 JOINED FDR AS SECRETARY OF WAR TO BOLSTER BI-PARTISAN UNITY</a:t>
            </a:r>
          </a:p>
          <a:p>
            <a:r>
              <a:rPr lang="en-US" sz="2800" b="1" dirty="0" smtClean="0"/>
              <a:t>OPPOSED MORGENTHAU PLAN TO DE-INDUSTRIALIZE GERMANY</a:t>
            </a:r>
          </a:p>
          <a:p>
            <a:r>
              <a:rPr lang="en-US" sz="2800" b="1" dirty="0" smtClean="0"/>
              <a:t>DIRECT CONTROL ATOMIC BOMB PROJECT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Henry.Stimson.2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76200"/>
            <a:ext cx="202996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3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CHARLES LINDBERGH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(1902-1974)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2057400"/>
            <a:ext cx="8204200" cy="4068763"/>
          </a:xfrm>
        </p:spPr>
        <p:txBody>
          <a:bodyPr/>
          <a:lstStyle/>
          <a:p>
            <a:r>
              <a:rPr lang="en-US" b="1" dirty="0" smtClean="0"/>
              <a:t>1927-NONSTOP FLIGHT ROOSEVELT FIELD TO PARIS</a:t>
            </a:r>
          </a:p>
          <a:p>
            <a:r>
              <a:rPr lang="en-US" b="1" dirty="0" smtClean="0"/>
              <a:t>MOST FAMOUS SPOKESMAN FOR AMERICA FIRST COMMITTEE</a:t>
            </a:r>
          </a:p>
          <a:p>
            <a:r>
              <a:rPr lang="en-US" b="1" dirty="0" smtClean="0"/>
              <a:t>OPPOSED LEND-LEASE</a:t>
            </a:r>
          </a:p>
          <a:p>
            <a:r>
              <a:rPr lang="en-US" b="1" dirty="0" smtClean="0"/>
              <a:t>FDR CALLED LINDBERGH “DEFEATIST AND APPEASER”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Lindbergh-Charles-0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648200"/>
            <a:ext cx="1531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CHARLES LINDBERGH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(1902-1974)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2133600"/>
            <a:ext cx="8204200" cy="3992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DES MOINES SPEECH SEPTEMBER 11, 1941</a:t>
            </a:r>
          </a:p>
          <a:p>
            <a:r>
              <a:rPr lang="en-US" sz="2800" b="1" dirty="0" smtClean="0"/>
              <a:t>JEWS, BRITISH PEOPLE, ROOSEVELT ADMINISTRATION “PRESSING THIS COUNTRY FOR WAR.”</a:t>
            </a:r>
          </a:p>
          <a:p>
            <a:r>
              <a:rPr lang="en-US" sz="2800" b="1" dirty="0" smtClean="0"/>
              <a:t>LINDBERGH AND HENRY FORD RECEIVED “ORDER OF GERMAN EAGLE”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631944822-anne-morrow-lindbergh-charles-lindbergh-flight-pioneer-aviation-histor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800600"/>
            <a:ext cx="2505489" cy="187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3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FRANKLIN ROOSEVELT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(1882-1945)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1" y="1752600"/>
            <a:ext cx="8128000" cy="495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MARRIED 5</a:t>
            </a:r>
            <a:r>
              <a:rPr lang="en-US" sz="3200" b="1" baseline="30000" dirty="0" smtClean="0">
                <a:solidFill>
                  <a:schemeClr val="tx1"/>
                </a:solidFill>
              </a:rPr>
              <a:t>TH</a:t>
            </a:r>
            <a:r>
              <a:rPr lang="en-US" sz="3200" b="1" dirty="0" smtClean="0">
                <a:solidFill>
                  <a:schemeClr val="tx1"/>
                </a:solidFill>
              </a:rPr>
              <a:t> COUSIN (ELEANOR—NIECE OF Teddy Roosevelt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ASSISTANT SECRETARY OF NAVY (1912-1918)</a:t>
            </a:r>
          </a:p>
          <a:p>
            <a:pPr lvl="1"/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657600"/>
            <a:ext cx="1904999" cy="297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7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2D908"/>
                </a:solidFill>
              </a:rPr>
              <a:t>HENRY MORGENTHAU JR.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(1891-1967)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8610600" cy="3657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HYDE PARK FRIEND AND NEIGHBOR FDR</a:t>
            </a:r>
          </a:p>
          <a:p>
            <a:r>
              <a:rPr lang="en-US" sz="2800" b="1" dirty="0" smtClean="0"/>
              <a:t>SECRETARY OF TREASURY 1934-1945</a:t>
            </a:r>
          </a:p>
          <a:p>
            <a:r>
              <a:rPr lang="en-US" sz="2800" b="1" dirty="0" smtClean="0"/>
              <a:t>PROPOSED MORGENTHAU PLAN</a:t>
            </a:r>
          </a:p>
          <a:p>
            <a:pPr lvl="1"/>
            <a:r>
              <a:rPr lang="en-US" sz="2400" b="1" dirty="0" smtClean="0"/>
              <a:t>DE-INDUSTRIALIZE GERMANY, BREAK-UP COUNTRY</a:t>
            </a:r>
          </a:p>
          <a:p>
            <a:r>
              <a:rPr lang="en-US" sz="2800" b="1" dirty="0" smtClean="0"/>
              <a:t>CREATED U.S. REFUGEE BOARD TO SAVE HUNDREDS OF THOUSANDS OF JEWS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 descr="henry_morgenthau_j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914400"/>
            <a:ext cx="1955800" cy="21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9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HARRY TRUMAN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(1884-1972)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2667000"/>
            <a:ext cx="8204200" cy="3657600"/>
          </a:xfrm>
        </p:spPr>
        <p:txBody>
          <a:bodyPr/>
          <a:lstStyle/>
          <a:p>
            <a:r>
              <a:rPr lang="en-US" b="1" dirty="0" smtClean="0"/>
              <a:t>WORKED AS FARMER BEFORE WWI</a:t>
            </a:r>
          </a:p>
          <a:p>
            <a:r>
              <a:rPr lang="en-US" b="1" dirty="0" smtClean="0"/>
              <a:t>LIVED IN MOTHER-IN-LAW HOUSE HIS WHOLE MARRIED LIFE</a:t>
            </a:r>
          </a:p>
          <a:p>
            <a:r>
              <a:rPr lang="en-US" b="1" dirty="0" smtClean="0"/>
              <a:t>TRUMAN COMMITTEE-MARCH 1941 INVESTIGATE WASTE, FRAUD, AND CORRUPTION WARTIME CONTRACTS</a:t>
            </a:r>
          </a:p>
          <a:p>
            <a:r>
              <a:rPr lang="en-US" b="1" dirty="0" smtClean="0"/>
              <a:t>APPROVED USE ATOMIC BOMB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1000509261001_1628669187001_BIO-Biography-Harry-S-Truman-S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5105400"/>
            <a:ext cx="26543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7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EMPEROR HIROHITO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(1901-1989)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2362200"/>
            <a:ext cx="8204200" cy="41910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EMPEROR 1926-1989</a:t>
            </a:r>
          </a:p>
          <a:p>
            <a:r>
              <a:rPr lang="en-US" sz="2800" dirty="0" smtClean="0"/>
              <a:t>APPROVED JAPANESE ATTACK ON BRITAIN AND UNITED STATES</a:t>
            </a:r>
          </a:p>
          <a:p>
            <a:r>
              <a:rPr lang="en-US" sz="2800" dirty="0" smtClean="0"/>
              <a:t>JUNE 1944 ENCOURAGED JAPANESE CIVILIANS TO COMMIT SUICIDE IN SAPPAN</a:t>
            </a:r>
          </a:p>
          <a:p>
            <a:r>
              <a:rPr lang="en-US" sz="2800" dirty="0" smtClean="0"/>
              <a:t>AUGUST 15 EMPEROR RAIDO ADDRESS URGING UNCONDITIONAL SURRENDER “ENDURE THE UNENDURABLE”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History_Hirohito_Visits_US_Speech_SF_still_624x35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066800"/>
            <a:ext cx="2798617" cy="15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1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839200" cy="1524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2D908"/>
                </a:solidFill>
              </a:rPr>
              <a:t>AMERICAN NEUTRALITY LAWS</a:t>
            </a:r>
            <a:br>
              <a:rPr lang="en-US" sz="4000" b="1" dirty="0" smtClean="0">
                <a:solidFill>
                  <a:srgbClr val="F2D908"/>
                </a:solidFill>
              </a:rPr>
            </a:br>
            <a:r>
              <a:rPr lang="en-US" sz="4000" b="1" dirty="0" smtClean="0">
                <a:solidFill>
                  <a:srgbClr val="F2D908"/>
                </a:solidFill>
              </a:rPr>
              <a:t>NOVEMBER 1935, 1936,1937, 1939</a:t>
            </a:r>
            <a:endParaRPr lang="en-US" sz="4000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086600" cy="39163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LIFTED ARMS EMBARGO AND PUT ALL TRADE WITH BELLIGERENT NATIONS UNDER CASH AND CARRY</a:t>
            </a:r>
          </a:p>
          <a:p>
            <a:r>
              <a:rPr lang="en-US" sz="3200" dirty="0" smtClean="0"/>
              <a:t>AMERICAN SHIPS BARRED FROM TRANSPORTING GOODS TO BELLIGEENT PORTS</a:t>
            </a:r>
          </a:p>
        </p:txBody>
      </p:sp>
    </p:spTree>
    <p:extLst>
      <p:ext uri="{BB962C8B-B14F-4D97-AF65-F5344CB8AC3E}">
        <p14:creationId xmlns:p14="http://schemas.microsoft.com/office/powerpoint/2010/main" val="129068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WENDELL WILKIE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(1892-1944)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209800"/>
            <a:ext cx="8839199" cy="4114800"/>
          </a:xfrm>
        </p:spPr>
        <p:txBody>
          <a:bodyPr/>
          <a:lstStyle/>
          <a:p>
            <a:r>
              <a:rPr lang="en-US" sz="2800" b="1" dirty="0" smtClean="0"/>
              <a:t>REBUKED ISOLATIONISTS SUCH AS ROBERT TAFT</a:t>
            </a:r>
          </a:p>
          <a:p>
            <a:r>
              <a:rPr lang="en-US" sz="2800" b="1" dirty="0" smtClean="0"/>
              <a:t>SUPPORTED LEND-LEASE ACT </a:t>
            </a:r>
          </a:p>
          <a:p>
            <a:r>
              <a:rPr lang="en-US" sz="2800" b="1" dirty="0" smtClean="0"/>
              <a:t>JULY 23, 1941 URGED UNLIMITED AID TO BRITAIN AGAINST NAZI GERMANY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20610_lg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4648200"/>
            <a:ext cx="2133600" cy="21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WENDELL WILKIE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(1892-1944)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7467600" cy="4191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1940 REPUBLICAN NOMINEE FOR PRESIDENT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INTERVENTIONIST: SUPPORTED AID FOR BRITAIN</a:t>
            </a:r>
          </a:p>
          <a:p>
            <a:r>
              <a:rPr lang="en-US" sz="3200" dirty="0" smtClean="0"/>
              <a:t>MADE 2 WARTIME FOREIGN TRIPS AS ROOSEVELT’S INFORMAL ENVOY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447800"/>
            <a:ext cx="1549400" cy="19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4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ROOSEVELT ELECTED THIRD TERM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8153400" cy="4191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ROOSEVELT ONLY PRESIDENTIAL CANDIDATE WHO COULD BE EFFECTIVE MILITARY LEADER</a:t>
            </a:r>
          </a:p>
          <a:p>
            <a:r>
              <a:rPr lang="en-US" sz="3200" dirty="0" smtClean="0"/>
              <a:t>DEMOCRATIC CHALLENGERS—JAMES FARLEY,  JOHN NANCE GARNER ISOLATIONISTS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770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2D908"/>
                </a:solidFill>
              </a:rPr>
              <a:t>DESTROYER BASES AGREEMENT</a:t>
            </a:r>
            <a:br>
              <a:rPr lang="en-US" sz="4400" b="1" dirty="0" smtClean="0">
                <a:solidFill>
                  <a:srgbClr val="F2D908"/>
                </a:solidFill>
              </a:rPr>
            </a:br>
            <a:r>
              <a:rPr lang="en-US" sz="4400" b="1" dirty="0" smtClean="0">
                <a:solidFill>
                  <a:srgbClr val="F2D908"/>
                </a:solidFill>
              </a:rPr>
              <a:t>SEPT 2, 1940</a:t>
            </a:r>
            <a:endParaRPr lang="en-US" sz="4400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267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50 WORLD WAR I WARSHIPS TRANSFERRED TO ROYAL NAVY</a:t>
            </a:r>
          </a:p>
          <a:p>
            <a:r>
              <a:rPr lang="en-US" sz="3200" dirty="0" smtClean="0"/>
              <a:t>US GOT RIGHTS TO AIRFIELDS TRINIDAD, BERMUDA, AND NEWFOUNDLAND</a:t>
            </a:r>
          </a:p>
          <a:p>
            <a:r>
              <a:rPr lang="en-US" sz="3200" b="1" dirty="0" smtClean="0"/>
              <a:t>START OF WARTIME ANGLO-AMERICAN PARTNERSHIP</a:t>
            </a:r>
          </a:p>
        </p:txBody>
      </p:sp>
    </p:spTree>
    <p:extLst>
      <p:ext uri="{BB962C8B-B14F-4D97-AF65-F5344CB8AC3E}">
        <p14:creationId xmlns:p14="http://schemas.microsoft.com/office/powerpoint/2010/main" val="129357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LEND LEASE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MARCH 1941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086600" cy="41449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PRINCIPAL MEANS FOR PROVIDING U.S. MILITARY AND FOREIGN AID TO ALLIES IN WORLD WAR 2</a:t>
            </a:r>
          </a:p>
          <a:p>
            <a:r>
              <a:rPr lang="en-US" sz="2800" dirty="0" smtClean="0"/>
              <a:t>$50 BILLION</a:t>
            </a:r>
          </a:p>
          <a:p>
            <a:r>
              <a:rPr lang="en-US" sz="2800" dirty="0" smtClean="0"/>
              <a:t>B</a:t>
            </a:r>
            <a:r>
              <a:rPr lang="en-US" sz="2800" b="1" dirty="0"/>
              <a:t>R</a:t>
            </a:r>
            <a:r>
              <a:rPr lang="en-US" sz="2800" b="1" dirty="0" smtClean="0"/>
              <a:t>ITAIN, SOVIET UNION, AND CHINA PRIMARY BENEFICIARIES</a:t>
            </a:r>
          </a:p>
        </p:txBody>
      </p:sp>
    </p:spTree>
    <p:extLst>
      <p:ext uri="{BB962C8B-B14F-4D97-AF65-F5344CB8AC3E}">
        <p14:creationId xmlns:p14="http://schemas.microsoft.com/office/powerpoint/2010/main" val="257976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772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ATLANTIC CHARTER AUGUST 14,1941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7086600" cy="4191000"/>
          </a:xfrm>
        </p:spPr>
        <p:txBody>
          <a:bodyPr/>
          <a:lstStyle/>
          <a:p>
            <a:r>
              <a:rPr lang="en-US" sz="3200" dirty="0" smtClean="0"/>
              <a:t>OUTLINED MORAL OBJECTIVES OF ALLIED DEMOCRACIES IN OPPOSING AXIS TYRANNY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ENVISIONED INDEPENDENCE BOTH FOR COUNTRIES OCCUPIED BY NAZI GERMANY BUT ALSO COLONIAL PEOPLE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4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FRANKLIN ROOSEVELT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(1882-1945)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6934199" cy="47244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1920: RAN FOR VICE PRESIDENT WITH JAMES COX</a:t>
            </a:r>
          </a:p>
          <a:p>
            <a:r>
              <a:rPr lang="en-US" sz="2800" b="1" dirty="0" smtClean="0">
                <a:solidFill>
                  <a:srgbClr val="0D8BE6"/>
                </a:solidFill>
              </a:rPr>
              <a:t>1921 CONTRACTED POLIO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1928 GOVERNOR OF NEW YORK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1932 ELECTED PRESIDENT OF UNITED STATES</a:t>
            </a:r>
          </a:p>
          <a:p>
            <a:pPr lvl="1"/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fdr-paint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886200"/>
            <a:ext cx="232777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5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F2D908"/>
                </a:solidFill>
              </a:rPr>
              <a:t>MANHATTAN PROJECT</a:t>
            </a:r>
            <a:endParaRPr lang="en-US" sz="6000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24000"/>
            <a:ext cx="8204201" cy="5257800"/>
          </a:xfrm>
        </p:spPr>
        <p:txBody>
          <a:bodyPr>
            <a:normAutofit/>
          </a:bodyPr>
          <a:lstStyle/>
          <a:p>
            <a:r>
              <a:rPr lang="en-US" sz="2500" b="1" dirty="0" smtClean="0"/>
              <a:t>LEO SZILARD AND EINSTEIN DRAFTED LETTER TO FDR “EXTREMELY POWERFUL BOMB”</a:t>
            </a:r>
          </a:p>
          <a:p>
            <a:r>
              <a:rPr lang="en-US" sz="2500" b="1" dirty="0" smtClean="0"/>
              <a:t>OCTOBER 1941 FDR APPROVED MANHATTAN PROJECT</a:t>
            </a:r>
          </a:p>
          <a:p>
            <a:r>
              <a:rPr lang="en-US" sz="2500" b="1" dirty="0" smtClean="0">
                <a:solidFill>
                  <a:srgbClr val="0D8BE6"/>
                </a:solidFill>
              </a:rPr>
              <a:t>“IF GERMANY CONQUERED ALL OF EUROPE, AMERICA COULD STILL WIN WAR WITH ATOMIC BOMB.”</a:t>
            </a:r>
          </a:p>
          <a:p>
            <a:r>
              <a:rPr lang="en-US" sz="2500" b="1" dirty="0" smtClean="0"/>
              <a:t>HIROSHIMA AND NAGASAKI BOMBED AUG 1945</a:t>
            </a:r>
            <a:endParaRPr lang="en-US" sz="25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Szilei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5029200"/>
            <a:ext cx="2340285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715000"/>
            <a:ext cx="1894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D8BE6"/>
                </a:solidFill>
              </a:rPr>
              <a:t>LEO SZILARD</a:t>
            </a:r>
            <a:endParaRPr lang="en-US" sz="2000" b="1" dirty="0">
              <a:solidFill>
                <a:srgbClr val="0D8B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6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MANHATTAN PROJECT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(1939-1945)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752600"/>
            <a:ext cx="8128000" cy="4572000"/>
          </a:xfrm>
        </p:spPr>
        <p:txBody>
          <a:bodyPr/>
          <a:lstStyle/>
          <a:p>
            <a:r>
              <a:rPr lang="en-US" sz="2800" b="1" dirty="0" smtClean="0"/>
              <a:t>LED BY U.S. WITH SUPPORT FROM GREAT BRITAIN AND CANADA</a:t>
            </a:r>
          </a:p>
          <a:p>
            <a:r>
              <a:rPr lang="en-US" sz="2800" dirty="0" smtClean="0"/>
              <a:t>UNDER DIRECTION OF LESLIE GROVES AND ROBERT OPPENHEIMER</a:t>
            </a:r>
          </a:p>
          <a:p>
            <a:r>
              <a:rPr lang="en-US" sz="2800" b="1" dirty="0" smtClean="0"/>
              <a:t>EMPLOYED 130,000 PEOPLE; COST $2 BILLION,($26 BILLION IN TODAY’S DOLLARS)</a:t>
            </a:r>
          </a:p>
          <a:p>
            <a:r>
              <a:rPr lang="en-US" sz="2800" dirty="0" smtClean="0"/>
              <a:t>30 SITES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manhattan-project-nuclear-explosion1-600x4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893466"/>
            <a:ext cx="289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5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1430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accent1"/>
                </a:solidFill>
              </a:rPr>
              <a:t>JAPAN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382000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LACKED OIL, RUBBER, AND OTHER NATURAL RESOURCES</a:t>
            </a:r>
          </a:p>
          <a:p>
            <a:r>
              <a:rPr lang="en-US" sz="3200" dirty="0" smtClean="0"/>
              <a:t>ENVIOUS DUTCH, FRENCH AND BRITISH COLONIES</a:t>
            </a:r>
          </a:p>
          <a:p>
            <a:r>
              <a:rPr lang="en-US" sz="3200" dirty="0" smtClean="0"/>
              <a:t>HITLER VICTORIES IN EUROPE ENCOURAGED JAPAN TO ATTACK EUROPEAN COLONIES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468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24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JAPAN AGGRESSION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7391400" cy="3916363"/>
          </a:xfrm>
        </p:spPr>
        <p:txBody>
          <a:bodyPr/>
          <a:lstStyle/>
          <a:p>
            <a:r>
              <a:rPr lang="en-US" sz="2800" dirty="0" smtClean="0"/>
              <a:t>INVADED MANCHURIA 1931</a:t>
            </a:r>
          </a:p>
          <a:p>
            <a:r>
              <a:rPr lang="en-US" sz="2800" dirty="0" smtClean="0"/>
              <a:t>INVADED CHINA 1937</a:t>
            </a:r>
          </a:p>
          <a:p>
            <a:r>
              <a:rPr lang="en-US" sz="2800" dirty="0" smtClean="0"/>
              <a:t>US  BANNED METAL AND OIL PRODUCTS LATE 1940</a:t>
            </a:r>
          </a:p>
          <a:p>
            <a:r>
              <a:rPr lang="en-US" sz="2800" dirty="0" smtClean="0"/>
              <a:t>INVADED INDOCHINA 1941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4114800"/>
            <a:ext cx="1702211" cy="26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7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FDR REACTION TO JAPAN INVASION INDOCHINA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077200" cy="40687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TOOK CONTROL OF ALL JAPANESE MONEY IN U.S.</a:t>
            </a:r>
          </a:p>
          <a:p>
            <a:r>
              <a:rPr lang="en-US" sz="3200" dirty="0" smtClean="0"/>
              <a:t>BROUGHT ARMED FORCES IN PHILIPPINES UNDER AMERICAN COMMAND</a:t>
            </a:r>
          </a:p>
          <a:p>
            <a:r>
              <a:rPr lang="en-US" sz="3200" dirty="0" smtClean="0"/>
              <a:t>CLOSED PANAMA CANAL TO JAPANESE SHIPPING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871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PEARL HARBOR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DECEMBER 7, 1941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7086600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FORTUNATELY AMERICAN AIRCRAFT WERE AWAY</a:t>
            </a:r>
          </a:p>
          <a:p>
            <a:r>
              <a:rPr lang="en-US" sz="2800" dirty="0" smtClean="0"/>
              <a:t>OIL STORAGE DEPOSITS, REPAIR SHOPS, SHIPYARDS, AND SUBMARINE DOCKS NOT DAMAGED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114800"/>
            <a:ext cx="3962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2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PEARL HARBOR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DECEMBER 7, 1941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7086600" cy="4191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DEVASTATING SURPRISE ATTACK </a:t>
            </a:r>
          </a:p>
          <a:p>
            <a:r>
              <a:rPr lang="en-US" sz="3200" dirty="0" smtClean="0"/>
              <a:t>DESTORY OR DAMAGE 20 AMERICAN NAVAL VESSELS</a:t>
            </a:r>
          </a:p>
          <a:p>
            <a:r>
              <a:rPr lang="en-US" sz="4000" dirty="0" smtClean="0">
                <a:solidFill>
                  <a:schemeClr val="accent3"/>
                </a:solidFill>
              </a:rPr>
              <a:t>2400 </a:t>
            </a:r>
            <a:r>
              <a:rPr lang="en-US" sz="3200" dirty="0" smtClean="0"/>
              <a:t>AMERICANS DIED</a:t>
            </a:r>
          </a:p>
          <a:p>
            <a:r>
              <a:rPr lang="en-US" sz="3200" dirty="0" smtClean="0"/>
              <a:t>FORTUNATELY AMERICAN AIRCRAFT WERE AWAY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057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BATTLE OF ATLANTIC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HEIGHT 1939-1943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763000" cy="4144963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U BOATS VS. ROYAL NAVY, US CONVOYS, ALLIED MERCHARNT SHIPPING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1000’S OF ENGAGEMENTS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BRITAIN DEPENDENT UPON IMPORTED GOODS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LONG RANGE AIRCRAFT, SEA SCANNING RADAR GAVE ALLIES UPPER HAND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4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DECLARE WAR ON JAPAN 12/8/1941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7848600" cy="391636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WE WILL NEVER KNOW WHY AMERICA DID NOT DECLARE WAR ON GERMANY</a:t>
            </a:r>
          </a:p>
          <a:p>
            <a:r>
              <a:rPr lang="en-US" sz="3200" dirty="0" smtClean="0"/>
              <a:t>WAS FDR WORRIED ABOUT DIVIDED CONGRESS?</a:t>
            </a:r>
          </a:p>
          <a:p>
            <a:r>
              <a:rPr lang="en-US" sz="3200" dirty="0" smtClean="0"/>
              <a:t>DID FDR KNOW THAT HITLER WOULD DECLARE WAR ON US?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580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6002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</a:rPr>
              <a:t>HITLER DECLARE WAR ON U.S.      DEC 11</a:t>
            </a:r>
            <a:r>
              <a:rPr lang="mr-IN" sz="4400" b="1" dirty="0" smtClean="0">
                <a:solidFill>
                  <a:schemeClr val="accent1"/>
                </a:solidFill>
              </a:rPr>
              <a:t>…</a:t>
            </a:r>
            <a:r>
              <a:rPr lang="en-US" sz="4400" dirty="0">
                <a:solidFill>
                  <a:schemeClr val="accent1"/>
                </a:solidFill>
              </a:rPr>
              <a:t>.</a:t>
            </a:r>
            <a:r>
              <a:rPr lang="en-US" sz="4400" b="1" dirty="0" smtClean="0">
                <a:solidFill>
                  <a:schemeClr val="accent1"/>
                </a:solidFill>
              </a:rPr>
              <a:t>MISTAKE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1534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smtClean="0"/>
              <a:t>HOPED JAPAN WOULD DECLARE</a:t>
            </a:r>
          </a:p>
          <a:p>
            <a:pPr marL="0" indent="0">
              <a:buNone/>
            </a:pPr>
            <a:r>
              <a:rPr lang="en-US" sz="3200" b="1" dirty="0" smtClean="0"/>
              <a:t>     WAR ON USSR</a:t>
            </a:r>
          </a:p>
          <a:p>
            <a:r>
              <a:rPr lang="en-US" sz="3200" b="1" dirty="0" smtClean="0"/>
              <a:t>GERMAN NAVY WANTED TO USE U BOATS AGAINST U.S.</a:t>
            </a:r>
          </a:p>
          <a:p>
            <a:r>
              <a:rPr lang="en-US" sz="3200" b="1" dirty="0" smtClean="0"/>
              <a:t>THOUGHT U.S. WEAKENED BY PEARL HARBOR</a:t>
            </a:r>
          </a:p>
          <a:p>
            <a:r>
              <a:rPr lang="en-US" sz="3200" b="1" dirty="0" smtClean="0"/>
              <a:t>BELIEVED 1942 KNOCK OUT RUSSIA</a:t>
            </a:r>
          </a:p>
          <a:p>
            <a:r>
              <a:rPr lang="en-US" sz="3200" b="1" dirty="0" smtClean="0"/>
              <a:t>UNDERESTIMATED US PRODUCTION CAPACITY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46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1371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ELEANOR ROOSEVELT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1888-1962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5181600"/>
          </a:xfrm>
        </p:spPr>
        <p:txBody>
          <a:bodyPr/>
          <a:lstStyle/>
          <a:p>
            <a:r>
              <a:rPr lang="en-US" sz="2800" dirty="0" smtClean="0"/>
              <a:t>“PRESIDENT’S EYES, EARS, AND LEGS”</a:t>
            </a:r>
          </a:p>
          <a:p>
            <a:r>
              <a:rPr lang="en-US" sz="2800" b="1" dirty="0" smtClean="0"/>
              <a:t>ADVOCATE FOR POOR, MINORITIES, WOMEN AND JAPANESE</a:t>
            </a:r>
          </a:p>
          <a:p>
            <a:r>
              <a:rPr lang="en-US" sz="2800" dirty="0" smtClean="0"/>
              <a:t>1939 PRESS CONFERENCE-- </a:t>
            </a:r>
            <a:r>
              <a:rPr lang="en-US" sz="2800" b="1" dirty="0" smtClean="0"/>
              <a:t>ONLY WOMEN REPORTERS</a:t>
            </a:r>
          </a:p>
          <a:p>
            <a:r>
              <a:rPr lang="en-US" sz="2800" b="1" dirty="0" smtClean="0"/>
              <a:t>SUPPORTED TUSKEGEE AIRMEN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Eleanor-Roosevelt-on-Great-Mind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648200"/>
            <a:ext cx="290480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4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371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ARCADIA CONFERENCE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DEC 22,1941 - JAN 14, 1942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7696200" cy="4267200"/>
          </a:xfrm>
        </p:spPr>
        <p:txBody>
          <a:bodyPr/>
          <a:lstStyle/>
          <a:p>
            <a:r>
              <a:rPr lang="en-US" sz="2800" b="1" dirty="0" smtClean="0"/>
              <a:t>TOP BRITISH AND AMERICAN MILITARY LEADERS MEET IN WASHINGTON</a:t>
            </a:r>
          </a:p>
          <a:p>
            <a:r>
              <a:rPr lang="en-US" sz="2800" dirty="0" smtClean="0"/>
              <a:t>INVADE NORTH AFRICA 1942</a:t>
            </a:r>
          </a:p>
          <a:p>
            <a:r>
              <a:rPr lang="en-US" sz="2800" dirty="0" smtClean="0"/>
              <a:t>SEND AMERICAN BOMBERS TO BASES IN ENGLAND</a:t>
            </a:r>
          </a:p>
          <a:p>
            <a:r>
              <a:rPr lang="en-US" sz="2800" b="1" dirty="0" smtClean="0"/>
              <a:t>COMBINED CHIEF OF STAFF WHICH APPROVED ALL MILITARY DECISIONS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9403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OPERATION TORCH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NOV 1942-MAY 1943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8077200" cy="39163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JOINT AMERICAN AND BRITISH AMPHIBIOUS OPERATION AGAINST FRENCH NORTH AFRICA</a:t>
            </a:r>
          </a:p>
          <a:p>
            <a:r>
              <a:rPr lang="en-US" sz="3200" dirty="0" smtClean="0"/>
              <a:t>FDR OVERRODE AMERICAN STRATEGISTS</a:t>
            </a:r>
          </a:p>
          <a:p>
            <a:r>
              <a:rPr lang="en-US" sz="3200" dirty="0" smtClean="0"/>
              <a:t>POSTPONED FRENCH LANDING UNTIL 1944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182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OPERATION TORCH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7086600" cy="4876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GENERAL MARSHALL WANTED TO CONCENTRATE FORCES AGAINST NAZI GERMANY</a:t>
            </a:r>
          </a:p>
          <a:p>
            <a:r>
              <a:rPr lang="en-US" sz="2800" dirty="0" smtClean="0"/>
              <a:t>FIELD MARSHALL ALAN BROOKE NOT OPTIMISTIC ABOUT CROSS-CHANNEL OPERATION</a:t>
            </a:r>
          </a:p>
          <a:p>
            <a:r>
              <a:rPr lang="en-US" sz="2800" b="1" dirty="0" smtClean="0"/>
              <a:t>ESTABLISH EFFECTIVE ANGLO-AMERICAN MILITARY COOPERATION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3611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10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OPERATION TORCH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534400" cy="414496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TRANSPORT 65,000 MEN UNDER EISENHOWER</a:t>
            </a:r>
          </a:p>
          <a:p>
            <a:r>
              <a:rPr lang="en-US" sz="3200" b="1" dirty="0" smtClean="0"/>
              <a:t>INITIALLY OPPOSED BY VICHY FRENCH FORCES</a:t>
            </a:r>
          </a:p>
          <a:p>
            <a:r>
              <a:rPr lang="en-US" sz="3200" dirty="0" smtClean="0"/>
              <a:t>OPEN MEDITERRANEAN SEA LINES</a:t>
            </a:r>
          </a:p>
          <a:p>
            <a:r>
              <a:rPr lang="en-US" sz="3200" b="1" dirty="0" smtClean="0"/>
              <a:t>MAY 1943 GERMAN AND ITALIAN SURRENDER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3162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382000" cy="17526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chemeClr val="accent1"/>
                </a:solidFill>
              </a:rPr>
              <a:t>CASABLANCA CONFERENCE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JAN 14-24, 1943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33600"/>
            <a:ext cx="5715000" cy="441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UNCONDITIONAL SURRENDER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INVADE SICILY AND MAINLAND ITALY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FDR FAULTED BRITISH FOR NOT FULL COMMITMENT AGAINST JAPANESE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083" y="4114800"/>
            <a:ext cx="2881933" cy="26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ALLIES INVADE SICILY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JULY–AUGUST 1943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086600" cy="4144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335,000 TR00PS ANGLO-AMERICAN </a:t>
            </a:r>
          </a:p>
          <a:p>
            <a:r>
              <a:rPr lang="en-US" sz="3200" dirty="0" smtClean="0"/>
              <a:t>AXIS FORCES RETREAT FROM SICILY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57600"/>
            <a:ext cx="4724400" cy="31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4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MUSSOLINI FALL FROM POWER JULY 25,1943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76200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GRAND COUNCIL REMOVE MUSSOLINI WHO WAS SICK, TIRED, AND OVERWELMED BY MILITARY REVERSES</a:t>
            </a:r>
          </a:p>
          <a:p>
            <a:r>
              <a:rPr lang="en-US" sz="2800" dirty="0" smtClean="0"/>
              <a:t>MARSHALL BADOGLIO MUSSOLINI SUCCESSOR</a:t>
            </a:r>
          </a:p>
          <a:p>
            <a:r>
              <a:rPr lang="en-US" sz="2800" dirty="0" smtClean="0"/>
              <a:t>ITALY DECLARES WAR ON GERMANY           OCT 13, 1943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562" y="4800600"/>
            <a:ext cx="2679700" cy="20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8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153400" cy="1828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ITALIAN CAMPAIGN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JULY 1943-MAY 1945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086600" cy="4221163"/>
          </a:xfrm>
        </p:spPr>
        <p:txBody>
          <a:bodyPr>
            <a:noAutofit/>
          </a:bodyPr>
          <a:lstStyle/>
          <a:p>
            <a:r>
              <a:rPr lang="en-US" sz="2800" dirty="0" smtClean="0"/>
              <a:t>320,000 ALLIED CASUALTIES</a:t>
            </a:r>
          </a:p>
          <a:p>
            <a:r>
              <a:rPr lang="en-US" sz="2800" b="1" dirty="0" smtClean="0"/>
              <a:t>NO OTHER CAMPAIGN COST MORE IN LIVES LOST AND WOUNDS SUFFERED</a:t>
            </a:r>
          </a:p>
          <a:p>
            <a:r>
              <a:rPr lang="en-US" sz="2800" dirty="0" smtClean="0"/>
              <a:t>BRITAIN ADVOCATED SMALL PERIPHERIAL OPERATION</a:t>
            </a:r>
          </a:p>
          <a:p>
            <a:r>
              <a:rPr lang="en-US" sz="2800" b="1" dirty="0" smtClean="0"/>
              <a:t>US FAVORED DIRECT ACTION AGAINST NAZI GERMANY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531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4582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ROME FALLS TO ALLIES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JUNE 5,1944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866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PIUS XII GAVE THANKS FOR VICTORY</a:t>
            </a:r>
          </a:p>
          <a:p>
            <a:r>
              <a:rPr lang="en-US" sz="3200" dirty="0" smtClean="0"/>
              <a:t>GENERAL MARK CLARK LED AMERICAN FORCES</a:t>
            </a:r>
          </a:p>
          <a:p>
            <a:r>
              <a:rPr lang="en-US" sz="3200" dirty="0" smtClean="0"/>
              <a:t>GERMANS RETREAT TO GOTHIC LINE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191000"/>
            <a:ext cx="21336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8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2D908"/>
                </a:solidFill>
              </a:rPr>
              <a:t>WHY EISENHOWER APPOINTED SUPREME COMMANDER</a:t>
            </a:r>
            <a:endParaRPr lang="en-US" sz="4000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8915400" cy="434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FDR WANTED MARSHALL TO ORGANIZE MILITARY AND WORK WITH CONGRESS</a:t>
            </a:r>
          </a:p>
          <a:p>
            <a:r>
              <a:rPr lang="en-US" sz="2800" dirty="0" smtClean="0"/>
              <a:t>MOST MASSIVE BUILD UP IN HISTORY</a:t>
            </a:r>
          </a:p>
          <a:p>
            <a:r>
              <a:rPr lang="en-US" sz="2800" dirty="0" smtClean="0"/>
              <a:t>AMERICAN LEADER CHOSEN BECAUSE OUTNUMBER BRITISH CONTRIBUTIONS</a:t>
            </a:r>
          </a:p>
          <a:p>
            <a:r>
              <a:rPr lang="en-US" sz="2800" dirty="0" smtClean="0"/>
              <a:t>SIR ARTHUR TEDDER CHOSEN DEPUTY SUPREME COMMANDER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265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65" y="0"/>
            <a:ext cx="8991600" cy="12652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2D908"/>
                </a:solidFill>
              </a:rPr>
              <a:t>FDR BRILLIANT WARTIME LEADER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8280401" cy="53340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</a:rPr>
              <a:t>EMPHASIZED EUROPE FIRST OVER PACIFIC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SOVIET UNION RECEIVED 20% LEND LEASE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</a:rPr>
              <a:t>PROMOTED D-DAY INVASION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</a:rPr>
              <a:t>CHOSE EXCELLENT COMMANDERS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GEORGE MARSHALL, ERNIE KING, HENRY STIMSON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4982779"/>
            <a:ext cx="1469767" cy="1875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910534"/>
            <a:ext cx="1349874" cy="1947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4945303"/>
            <a:ext cx="1262380" cy="19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0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rgbClr val="F2D908"/>
                </a:solidFill>
              </a:rPr>
              <a:t>D-DAY INVASION </a:t>
            </a:r>
            <a:br>
              <a:rPr lang="en-US" sz="5400" dirty="0" smtClean="0">
                <a:solidFill>
                  <a:srgbClr val="F2D908"/>
                </a:solidFill>
              </a:rPr>
            </a:br>
            <a:r>
              <a:rPr lang="en-US" sz="5400" dirty="0" smtClean="0">
                <a:solidFill>
                  <a:srgbClr val="F2D908"/>
                </a:solidFill>
              </a:rPr>
              <a:t>JUNE 6, 1944</a:t>
            </a:r>
            <a:endParaRPr lang="en-US" sz="5400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5029200"/>
          </a:xfrm>
        </p:spPr>
        <p:txBody>
          <a:bodyPr/>
          <a:lstStyle/>
          <a:p>
            <a:r>
              <a:rPr lang="en-US" sz="2800" dirty="0" smtClean="0"/>
              <a:t>LARGEST AMPHIBIOUS INVASION IN HISTORY</a:t>
            </a:r>
          </a:p>
          <a:p>
            <a:r>
              <a:rPr lang="en-US" sz="2800" dirty="0" smtClean="0"/>
              <a:t>6993 VESSELS, 1213 WARSHIPS, 4,126 LANDING CRAFT, 20 CRUISERS</a:t>
            </a:r>
          </a:p>
          <a:p>
            <a:r>
              <a:rPr lang="en-US" sz="2800" dirty="0" smtClean="0"/>
              <a:t>160,000 TROOPS FIRST DAY</a:t>
            </a:r>
          </a:p>
          <a:p>
            <a:r>
              <a:rPr lang="en-US" sz="2800" dirty="0" smtClean="0"/>
              <a:t>875,000 TROOPS BY END OF JUNE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953000"/>
            <a:ext cx="1943100" cy="183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7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2D908"/>
                </a:solidFill>
              </a:rPr>
              <a:t>LIBERATION PARIS</a:t>
            </a:r>
            <a:r>
              <a:rPr lang="en-US" dirty="0">
                <a:solidFill>
                  <a:srgbClr val="F2D908"/>
                </a:solidFill>
              </a:rPr>
              <a:t/>
            </a:r>
            <a:br>
              <a:rPr lang="en-US" dirty="0">
                <a:solidFill>
                  <a:srgbClr val="F2D908"/>
                </a:solidFill>
              </a:rPr>
            </a:br>
            <a:r>
              <a:rPr lang="en-US" dirty="0" smtClean="0">
                <a:solidFill>
                  <a:srgbClr val="F2D908"/>
                </a:solidFill>
              </a:rPr>
              <a:t>AUGUST 19-25, 1944</a:t>
            </a:r>
            <a:endParaRPr lang="en-US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7086600" cy="4144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CHARLES de GAULLE CONTROL CITY</a:t>
            </a:r>
          </a:p>
          <a:p>
            <a:r>
              <a:rPr lang="en-US" sz="3200" dirty="0" smtClean="0"/>
              <a:t>GOAL DESTROY GERMAN ARMY NOT CAPTURE PARIS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038600"/>
            <a:ext cx="3460477" cy="27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7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1295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BATTLE OF THE BULGE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DEC 16-1944-JAN 25, 1944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686800" cy="3916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LAST MAJOR GERMAN OFFENSIVE CAMPAIGN</a:t>
            </a:r>
          </a:p>
          <a:p>
            <a:r>
              <a:rPr lang="en-US" sz="2800" dirty="0" smtClean="0"/>
              <a:t>SURPRISE ATTACK CAUGHT ALLIES OFF GUARD</a:t>
            </a:r>
          </a:p>
          <a:p>
            <a:r>
              <a:rPr lang="en-US" sz="2800" dirty="0" smtClean="0"/>
              <a:t>STOP USE OF ANTWERP AND SPLIT ALLIED 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191000"/>
            <a:ext cx="31369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7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1295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BATTLE OF THE BULGE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DEC 16-1944-JAN 25, 1944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686800" cy="38401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406,000 GERMAN TOOPS; 610,000 AMERICAN TROOPS</a:t>
            </a:r>
          </a:p>
          <a:p>
            <a:r>
              <a:rPr lang="en-US" sz="3200" dirty="0" smtClean="0"/>
              <a:t>MALMEDY MASSACRE:  84 AMERICAN POW SHOT</a:t>
            </a:r>
          </a:p>
          <a:p>
            <a:r>
              <a:rPr lang="en-US" sz="3200" dirty="0" smtClean="0"/>
              <a:t>LAST GERMAN RESERVES LOST</a:t>
            </a:r>
          </a:p>
          <a:p>
            <a:r>
              <a:rPr lang="en-US" sz="3200" dirty="0" smtClean="0"/>
              <a:t>BLACK TROOPS FOUGHT HEROICALLY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1225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7630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YALTA CONFERENCE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FEBRUARY 4-11, 1945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67000"/>
            <a:ext cx="8991600" cy="4191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ROOSEVELT WANTED SOVIET SUPPORT AGAINST JAPAN</a:t>
            </a:r>
          </a:p>
          <a:p>
            <a:r>
              <a:rPr lang="en-US" sz="2800" b="1" dirty="0" smtClean="0"/>
              <a:t>CHURCHILL WANTED FREE ELECTIONS  AND DEMOCRATIC GOVERNMENTS IN EASTERAN AND CENTRAL EUROPE</a:t>
            </a:r>
          </a:p>
          <a:p>
            <a:r>
              <a:rPr lang="en-US" sz="2800" b="1" dirty="0" smtClean="0"/>
              <a:t>STALIN WANTED POLITICAL INFLUENCE OVER EASTERN AND CENTRAL EUROPE</a:t>
            </a:r>
          </a:p>
        </p:txBody>
      </p:sp>
    </p:spTree>
    <p:extLst>
      <p:ext uri="{BB962C8B-B14F-4D97-AF65-F5344CB8AC3E}">
        <p14:creationId xmlns:p14="http://schemas.microsoft.com/office/powerpoint/2010/main" val="368965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30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YALTA CONFERENCE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FEB 4-11, 1945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839200" cy="495300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STALIN AGREED  FRANCE WOULD HAVE 4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OCCUPATION ZONE</a:t>
            </a:r>
          </a:p>
          <a:p>
            <a:r>
              <a:rPr lang="en-US" sz="3200" b="1" dirty="0" smtClean="0"/>
              <a:t>FDR ASSURED CONGRESS YALTA LAID FOUNDATION FOR POSTWAR COOPERATION BETWEEN SOVIET UNION AND DEMOCRATIC WEST</a:t>
            </a:r>
          </a:p>
          <a:p>
            <a:r>
              <a:rPr lang="en-US" sz="3200" b="1" dirty="0" smtClean="0"/>
              <a:t>FDR EXPLICITLY UNDERSTOOD THAT 10 MILLION RED ARMY CONTROLLED POLAND, HUNGRY, BULGARIA, RUMANIA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3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7630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2D908"/>
                </a:solidFill>
              </a:rPr>
              <a:t>YALTA CONFERENCE</a:t>
            </a:r>
            <a:endParaRPr lang="en-US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STALIN, CHURCHILL, FDR ARGUED INTENSELY ABOUT SPHERES OF INFLUENCE</a:t>
            </a:r>
          </a:p>
          <a:p>
            <a:r>
              <a:rPr lang="en-US" sz="2800" dirty="0" smtClean="0"/>
              <a:t>POLAND BETRAYED</a:t>
            </a:r>
          </a:p>
          <a:p>
            <a:r>
              <a:rPr lang="en-US" sz="3200" b="1" dirty="0" smtClean="0"/>
              <a:t>FDR: “IT IS PERMITTED IN TIME OF GRAVE DANGER TO WALK WITH THE DEVIL UNTIL YOU HAVE CROSSED THE BRIDGE.”</a:t>
            </a:r>
          </a:p>
          <a:p>
            <a:r>
              <a:rPr lang="en-US" sz="2800" dirty="0" smtClean="0"/>
              <a:t>“HE WHO DINES WITH THE DEVIL BETTER HAVE A LONG SPOON.”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925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9154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FDR DEATH WARM SPRINGS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APRIL 12, 1945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7086600" cy="3687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FORMER MISTRESS, LUCY MERCER, WAS IN ATTENDANCE</a:t>
            </a:r>
          </a:p>
          <a:p>
            <a:r>
              <a:rPr lang="en-US" sz="2800" dirty="0" smtClean="0"/>
              <a:t>HARRY TRUMAN TAKES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OATH OF OFFICE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276600"/>
            <a:ext cx="274320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5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FRANKLIN ROOSEVELT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828800"/>
            <a:ext cx="8534399" cy="4648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LION AND FOX LEADERSHIP SKILLS TO OVERCOME ISOLATIONIST CONGRESS AND PUBLIC ATTITUDES</a:t>
            </a:r>
          </a:p>
          <a:p>
            <a:r>
              <a:rPr lang="en-US" sz="3200" b="1" dirty="0" smtClean="0"/>
              <a:t>SPECTACULAR COMMANDER IN CHIEF</a:t>
            </a:r>
          </a:p>
          <a:p>
            <a:r>
              <a:rPr lang="en-US" sz="3200" b="1" dirty="0" smtClean="0"/>
              <a:t>OVERSAW NEGOTIATIONS</a:t>
            </a:r>
          </a:p>
          <a:p>
            <a:pPr lvl="1"/>
            <a:r>
              <a:rPr lang="en-US" sz="2800" b="1" dirty="0" smtClean="0"/>
              <a:t>BRITISH VS. U.S.</a:t>
            </a:r>
          </a:p>
          <a:p>
            <a:pPr lvl="1"/>
            <a:r>
              <a:rPr lang="en-US" sz="2800" b="1" dirty="0" smtClean="0"/>
              <a:t>AMERICAN NAVY, ARMY, AND</a:t>
            </a:r>
          </a:p>
          <a:p>
            <a:pPr marL="457200" lvl="1" indent="0">
              <a:buNone/>
            </a:pPr>
            <a:r>
              <a:rPr lang="en-US" sz="2800" b="1" dirty="0" smtClean="0"/>
              <a:t>AIRFORCE DISAGREEMENTS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6558974-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4191000"/>
            <a:ext cx="1683843" cy="24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2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D908"/>
                </a:solidFill>
              </a:rPr>
              <a:t>QUARANTINE SPEECH</a:t>
            </a:r>
            <a:br>
              <a:rPr lang="en-US" b="1" dirty="0" smtClean="0">
                <a:solidFill>
                  <a:srgbClr val="F2D908"/>
                </a:solidFill>
              </a:rPr>
            </a:br>
            <a:r>
              <a:rPr lang="en-US" b="1" dirty="0" smtClean="0">
                <a:solidFill>
                  <a:srgbClr val="F2D908"/>
                </a:solidFill>
              </a:rPr>
              <a:t>OCT 5, 1937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915400" cy="4267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INTERNATIONAL QUARANTINE AGAINST EPIDEMIC OF WORLD LAWLESSNESS</a:t>
            </a:r>
          </a:p>
          <a:p>
            <a:r>
              <a:rPr lang="en-US" sz="3200" dirty="0" smtClean="0"/>
              <a:t>INTENSIFIED AMERICA’S ISLOATIONIST MOOD</a:t>
            </a:r>
          </a:p>
          <a:p>
            <a:r>
              <a:rPr lang="en-US" sz="3200" dirty="0" smtClean="0"/>
              <a:t>“TERRIBLE THING TO LOOK BEHIND YOU AND SEE NOBODY”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625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2D908"/>
                </a:solidFill>
              </a:rPr>
              <a:t>FDR BRILLIANT WARTIME LEADER</a:t>
            </a:r>
            <a:endParaRPr lang="en-US" b="1" dirty="0">
              <a:solidFill>
                <a:srgbClr val="F2D908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209800"/>
            <a:ext cx="7975601" cy="4648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EMPHASIZED EUROPE FIRST OVER PACIFIC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PROVIDE LEND LEASE SOVIET UNION—RUSSIA RECEIVED 20%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INVADE NORTH AFRICA-1942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FDR KNEW ALLIES WERE NOT PREPARED TO INVADE ACROSS ENGLISH CHANNEL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7827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ROOSEVELT NEEDED TO ARBITRATE DIFFERENCES OF OPINION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048000"/>
            <a:ext cx="8170333" cy="3611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 smtClean="0"/>
              <a:t>WAR AIM CONFLICT: BRITAIN, U.S., SOVIET UNION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EMPHASIZE EUROPE OVER PACIFIC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ATTACK EUROPEAN CONTINENT VS.  BALKANS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130F-FB7A-4F64-B0AD-A866A9785A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1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97E6CCD-81C4-41DD-8AA8-818A0F3DAD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24614</TotalTime>
  <Words>1715</Words>
  <Application>Microsoft Macintosh PowerPoint</Application>
  <PresentationFormat>On-screen Show (4:3)</PresentationFormat>
  <Paragraphs>284</Paragraphs>
  <Slides>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Orbit</vt:lpstr>
      <vt:lpstr>FDR</vt:lpstr>
      <vt:lpstr>FRANKLIN ROOSEVELT (1882-1945)</vt:lpstr>
      <vt:lpstr>FRANKLIN ROOSEVELT (1882-1945)</vt:lpstr>
      <vt:lpstr>ELEANOR ROOSEVELT 1888-1962</vt:lpstr>
      <vt:lpstr>FDR BRILLIANT WARTIME LEADER</vt:lpstr>
      <vt:lpstr>FRANKLIN ROOSEVELT</vt:lpstr>
      <vt:lpstr>QUARANTINE SPEECH OCT 5, 1937</vt:lpstr>
      <vt:lpstr>FDR BRILLIANT WARTIME LEADER</vt:lpstr>
      <vt:lpstr>ROOSEVELT NEEDED TO ARBITRATE DIFFERENCES OF OPINION</vt:lpstr>
      <vt:lpstr>ROOSEVELT NEEDED TO ARBITRATE DIFFERENCES OF OPINION</vt:lpstr>
      <vt:lpstr>CHURCHILL PRAISE FDR 1942</vt:lpstr>
      <vt:lpstr>HARRY HOPKINS (1890-1946)</vt:lpstr>
      <vt:lpstr>GEORGE MARSHALL (1880-1959)</vt:lpstr>
      <vt:lpstr>GEORGE MARSHALL (1880-1959)</vt:lpstr>
      <vt:lpstr>WHY FDR NEEDED GEORGE MARSHALL NEAR HIM!</vt:lpstr>
      <vt:lpstr>FRICTION—WHY FDR NEEDED GEORGE MARSHALL NEAR HIM!</vt:lpstr>
      <vt:lpstr>HENRY STIMSON (1867-1950)</vt:lpstr>
      <vt:lpstr>CHARLES LINDBERGH (1902-1974)</vt:lpstr>
      <vt:lpstr>CHARLES LINDBERGH (1902-1974)</vt:lpstr>
      <vt:lpstr> HENRY MORGENTHAU JR. (1891-1967)  </vt:lpstr>
      <vt:lpstr>HARRY TRUMAN (1884-1972)</vt:lpstr>
      <vt:lpstr>EMPEROR HIROHITO (1901-1989)</vt:lpstr>
      <vt:lpstr>AMERICAN NEUTRALITY LAWS NOVEMBER 1935, 1936,1937, 1939</vt:lpstr>
      <vt:lpstr>WENDELL WILKIE (1892-1944)</vt:lpstr>
      <vt:lpstr>WENDELL WILKIE (1892-1944)</vt:lpstr>
      <vt:lpstr>ROOSEVELT ELECTED THIRD TERM</vt:lpstr>
      <vt:lpstr>DESTROYER BASES AGREEMENT SEPT 2, 1940</vt:lpstr>
      <vt:lpstr>LEND LEASE MARCH 1941</vt:lpstr>
      <vt:lpstr>ATLANTIC CHARTER AUGUST 14,1941</vt:lpstr>
      <vt:lpstr>MANHATTAN PROJECT</vt:lpstr>
      <vt:lpstr>MANHATTAN PROJECT (1939-1945)</vt:lpstr>
      <vt:lpstr>JAPAN </vt:lpstr>
      <vt:lpstr>JAPAN AGGRESSION</vt:lpstr>
      <vt:lpstr>FDR REACTION TO JAPAN INVASION INDOCHINA</vt:lpstr>
      <vt:lpstr>PEARL HARBOR DECEMBER 7, 1941</vt:lpstr>
      <vt:lpstr>PEARL HARBOR DECEMBER 7, 1941</vt:lpstr>
      <vt:lpstr>BATTLE OF ATLANTIC HEIGHT 1939-1943</vt:lpstr>
      <vt:lpstr>DECLARE WAR ON JAPAN 12/8/1941</vt:lpstr>
      <vt:lpstr>HITLER DECLARE WAR ON U.S.      DEC 11….MISTAKE</vt:lpstr>
      <vt:lpstr>ARCADIA CONFERENCE DEC 22,1941 - JAN 14, 1942</vt:lpstr>
      <vt:lpstr>OPERATION TORCH NOV 1942-MAY 1943</vt:lpstr>
      <vt:lpstr>OPERATION TORCH</vt:lpstr>
      <vt:lpstr>OPERATION TORCH</vt:lpstr>
      <vt:lpstr>CASABLANCA CONFERENCE JAN 14-24, 1943</vt:lpstr>
      <vt:lpstr>ALLIES INVADE SICILY JULY–AUGUST 1943</vt:lpstr>
      <vt:lpstr>MUSSOLINI FALL FROM POWER JULY 25,1943</vt:lpstr>
      <vt:lpstr>ITALIAN CAMPAIGN JULY 1943-MAY 1945</vt:lpstr>
      <vt:lpstr>ROME FALLS TO ALLIES JUNE 5,1944</vt:lpstr>
      <vt:lpstr>WHY EISENHOWER APPOINTED SUPREME COMMANDER</vt:lpstr>
      <vt:lpstr>D-DAY INVASION  JUNE 6, 1944</vt:lpstr>
      <vt:lpstr>LIBERATION PARIS AUGUST 19-25, 1944</vt:lpstr>
      <vt:lpstr>BATTLE OF THE BULGE DEC 16-1944-JAN 25, 1944</vt:lpstr>
      <vt:lpstr>BATTLE OF THE BULGE DEC 16-1944-JAN 25, 1944</vt:lpstr>
      <vt:lpstr>YALTA CONFERENCE FEBRUARY 4-11, 1945</vt:lpstr>
      <vt:lpstr>YALTA CONFERENCE FEB 4-11, 1945</vt:lpstr>
      <vt:lpstr>YALTA CONFERENCE</vt:lpstr>
      <vt:lpstr>FDR DEATH WARM SPRINGS APRIL 12, 1945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 AND FALL THIRD REICH</dc:title>
  <dc:creator>Ernest Werlin</dc:creator>
  <cp:lastModifiedBy>Ernest Werlin</cp:lastModifiedBy>
  <cp:revision>286</cp:revision>
  <dcterms:created xsi:type="dcterms:W3CDTF">2012-06-04T14:54:15Z</dcterms:created>
  <dcterms:modified xsi:type="dcterms:W3CDTF">2019-02-16T12:25:19Z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TC300027279990</vt:lpwstr>
  </property>
</Properties>
</file>